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>
        <p:scale>
          <a:sx n="97" d="100"/>
          <a:sy n="97" d="100"/>
        </p:scale>
        <p:origin x="-120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A5568-7EBE-4FD1-BE18-DD19D4154B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Poetic Edda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3386C00-2653-4CE6-9A0A-52036BA408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Alan </a:t>
            </a:r>
            <a:r>
              <a:rPr lang="en-US" dirty="0" err="1"/>
              <a:t>Haffa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195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01FABE4-7A85-4A2B-B7AA-0C190D32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Loki and his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7D00B4-ED7E-4223-9AB3-753B001C3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768729" cy="4311577"/>
          </a:xfrm>
        </p:spPr>
        <p:txBody>
          <a:bodyPr/>
          <a:lstStyle/>
          <a:p>
            <a:r>
              <a:rPr lang="en-US" dirty="0"/>
              <a:t>Dwells among </a:t>
            </a:r>
            <a:r>
              <a:rPr lang="en-US" dirty="0" err="1"/>
              <a:t>Aesir</a:t>
            </a:r>
            <a:r>
              <a:rPr lang="en-US" dirty="0"/>
              <a:t> gods yet he Is from realm of Giants, </a:t>
            </a:r>
            <a:r>
              <a:rPr lang="en-US" dirty="0" err="1"/>
              <a:t>Jutunheim</a:t>
            </a:r>
            <a:endParaRPr lang="en-US" dirty="0"/>
          </a:p>
          <a:p>
            <a:r>
              <a:rPr lang="en-US" dirty="0"/>
              <a:t>He often causes trouble for pranks and then to play the hero will save them or appear to try</a:t>
            </a:r>
          </a:p>
          <a:p>
            <a:r>
              <a:rPr lang="en-US" dirty="0"/>
              <a:t>Married to </a:t>
            </a:r>
            <a:r>
              <a:rPr lang="en-US" dirty="0" err="1"/>
              <a:t>Sigyn</a:t>
            </a:r>
            <a:r>
              <a:rPr lang="en-US" dirty="0"/>
              <a:t> who loves him so much she protects him by holding a bowl over his head to catch dripping poison from a serpent; drops of it cause him to shake, creating earthquakes</a:t>
            </a:r>
          </a:p>
          <a:p>
            <a:r>
              <a:rPr lang="en-US" dirty="0"/>
              <a:t>He is gender ambiguous—as a mother he gives birth to </a:t>
            </a:r>
            <a:r>
              <a:rPr lang="en-US" dirty="0" err="1"/>
              <a:t>Sleipnir</a:t>
            </a:r>
            <a:r>
              <a:rPr lang="en-US" dirty="0"/>
              <a:t>, 8 legged horse ridden by Odin</a:t>
            </a:r>
          </a:p>
          <a:p>
            <a:r>
              <a:rPr lang="en-US" dirty="0"/>
              <a:t>With a giantess he produced monstrous children: Hel (who guards the realm of the dead), Fenrir the Wolf (who will kill Odin), and Midgard Serpent</a:t>
            </a:r>
          </a:p>
        </p:txBody>
      </p:sp>
    </p:spTree>
    <p:extLst>
      <p:ext uri="{BB962C8B-B14F-4D97-AF65-F5344CB8AC3E}">
        <p14:creationId xmlns:p14="http://schemas.microsoft.com/office/powerpoint/2010/main" val="2145908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6044A8-4F34-4105-8118-F9F2A73C5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Vanir Gods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121317-9DE7-495A-9E6D-00D297135E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Lower rank than the </a:t>
            </a:r>
            <a:r>
              <a:rPr lang="en-US" dirty="0" err="1"/>
              <a:t>Aesir</a:t>
            </a:r>
            <a:r>
              <a:rPr lang="en-US" dirty="0"/>
              <a:t> and associated with nature and fertility</a:t>
            </a:r>
          </a:p>
          <a:p>
            <a:r>
              <a:rPr lang="en-US" dirty="0" err="1"/>
              <a:t>Njorth</a:t>
            </a:r>
            <a:r>
              <a:rPr lang="en-US" dirty="0"/>
              <a:t>, god of the sea</a:t>
            </a:r>
          </a:p>
          <a:p>
            <a:r>
              <a:rPr lang="en-US" dirty="0" err="1"/>
              <a:t>Njorth’s</a:t>
            </a:r>
            <a:r>
              <a:rPr lang="en-US" dirty="0"/>
              <a:t> children: Frey, god of agriculture and Freyja, goddess of love</a:t>
            </a:r>
          </a:p>
          <a:p>
            <a:r>
              <a:rPr lang="en-US" dirty="0"/>
              <a:t>Allusions to a battle between </a:t>
            </a:r>
            <a:r>
              <a:rPr lang="en-US" dirty="0" err="1"/>
              <a:t>Aesir</a:t>
            </a:r>
            <a:r>
              <a:rPr lang="en-US" dirty="0"/>
              <a:t> and Vanir that left Vanir subject to </a:t>
            </a:r>
            <a:r>
              <a:rPr lang="en-US" dirty="0" err="1"/>
              <a:t>Aesir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38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4DD0A0-B847-4939-A288-EDD100475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Voluspa</a:t>
            </a:r>
            <a:r>
              <a:rPr lang="en-US" dirty="0" smtClean="0"/>
              <a:t> “The Witch’s Prophecy”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244480-6195-4BA4-8577-27DF76BDF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Told by deceased witch (volva), awakened by Odin and interviewed for information on the beginning and end of the world</a:t>
            </a:r>
          </a:p>
          <a:p>
            <a:r>
              <a:rPr lang="en-US" dirty="0" smtClean="0"/>
              <a:t>Creation Story</a:t>
            </a:r>
          </a:p>
          <a:p>
            <a:r>
              <a:rPr lang="en-US" dirty="0" smtClean="0"/>
              <a:t>First War between </a:t>
            </a:r>
            <a:r>
              <a:rPr lang="en-US" dirty="0" err="1" smtClean="0"/>
              <a:t>Aesir</a:t>
            </a:r>
            <a:r>
              <a:rPr lang="en-US" dirty="0" smtClean="0"/>
              <a:t> and Vanir gods</a:t>
            </a:r>
          </a:p>
          <a:p>
            <a:r>
              <a:rPr lang="en-US" dirty="0" smtClean="0"/>
              <a:t>Death of Balder by </a:t>
            </a:r>
            <a:r>
              <a:rPr lang="en-US" dirty="0" err="1" smtClean="0"/>
              <a:t>misletoe</a:t>
            </a:r>
            <a:endParaRPr lang="en-US" dirty="0" smtClean="0"/>
          </a:p>
          <a:p>
            <a:r>
              <a:rPr lang="en-US" dirty="0" smtClean="0"/>
              <a:t>Fenrir and </a:t>
            </a:r>
            <a:r>
              <a:rPr lang="en-US" dirty="0" err="1" smtClean="0"/>
              <a:t>Ragnarak</a:t>
            </a:r>
            <a:r>
              <a:rPr lang="en-US" dirty="0" smtClean="0"/>
              <a:t> and Odin’s death</a:t>
            </a:r>
          </a:p>
          <a:p>
            <a:r>
              <a:rPr lang="en-US" dirty="0" smtClean="0"/>
              <a:t>Renewal of Earth</a:t>
            </a:r>
          </a:p>
        </p:txBody>
      </p:sp>
    </p:spTree>
    <p:extLst>
      <p:ext uri="{BB962C8B-B14F-4D97-AF65-F5344CB8AC3E}">
        <p14:creationId xmlns:p14="http://schemas.microsoft.com/office/powerpoint/2010/main" val="1147938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Beginning: Odin and Earth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1295369" cy="4368727"/>
          </a:xfrm>
        </p:spPr>
        <p:txBody>
          <a:bodyPr/>
          <a:lstStyle/>
          <a:p>
            <a:r>
              <a:rPr lang="en-US" dirty="0" smtClean="0"/>
              <a:t>It was at the very beginning, it was Ymir’s [ hermaphroditic giant] time,</a:t>
            </a:r>
          </a:p>
          <a:p>
            <a:pPr marL="0" indent="0">
              <a:buNone/>
            </a:pPr>
            <a:r>
              <a:rPr lang="en-US" dirty="0" smtClean="0"/>
              <a:t>There was no sand, no sea, no cooling waves</a:t>
            </a:r>
          </a:p>
          <a:p>
            <a:pPr marL="0" indent="0">
              <a:buNone/>
            </a:pPr>
            <a:r>
              <a:rPr lang="en-US" dirty="0" smtClean="0"/>
              <a:t>No earth, no sky, no grass, just </a:t>
            </a:r>
            <a:r>
              <a:rPr lang="en-US" dirty="0" err="1" smtClean="0"/>
              <a:t>Ginnungagap</a:t>
            </a:r>
            <a:r>
              <a:rPr lang="en-US" dirty="0"/>
              <a:t> </a:t>
            </a:r>
            <a:r>
              <a:rPr lang="en-US" dirty="0" smtClean="0"/>
              <a:t>[bottomless Abyss]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Odin and his brothers created the earth,</a:t>
            </a:r>
          </a:p>
          <a:p>
            <a:pPr marL="0" indent="0">
              <a:buNone/>
            </a:pPr>
            <a:r>
              <a:rPr lang="en-US" dirty="0" smtClean="0"/>
              <a:t>It was they who made </a:t>
            </a:r>
            <a:r>
              <a:rPr lang="en-US" dirty="0"/>
              <a:t>M</a:t>
            </a:r>
            <a:r>
              <a:rPr lang="en-US" dirty="0" smtClean="0"/>
              <a:t>idgard.</a:t>
            </a:r>
          </a:p>
          <a:p>
            <a:pPr marL="0" indent="0">
              <a:buNone/>
            </a:pPr>
            <a:r>
              <a:rPr lang="en-US" dirty="0" smtClean="0"/>
              <a:t>The sun shone from the south upon the stones of their hall, </a:t>
            </a:r>
          </a:p>
          <a:p>
            <a:pPr marL="0" indent="0">
              <a:buNone/>
            </a:pPr>
            <a:r>
              <a:rPr lang="en-US" dirty="0" smtClean="0"/>
              <a:t>And the land turned green with growing plant-life.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810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Heavens Come to Be: power of naming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sun, companion of the moon, shone from the south,</a:t>
            </a:r>
          </a:p>
          <a:p>
            <a:r>
              <a:rPr lang="en-US" dirty="0" smtClean="0"/>
              <a:t>As the heavenly horses pulled it east to west,</a:t>
            </a:r>
          </a:p>
          <a:p>
            <a:r>
              <a:rPr lang="en-US" dirty="0" smtClean="0"/>
              <a:t>The sun did not yet know where it rested at evening,</a:t>
            </a:r>
          </a:p>
          <a:p>
            <a:r>
              <a:rPr lang="en-US" dirty="0" smtClean="0"/>
              <a:t>The stars did not yet know their places in the sky,</a:t>
            </a:r>
          </a:p>
          <a:p>
            <a:r>
              <a:rPr lang="en-US" dirty="0" smtClean="0"/>
              <a:t>The moon did not yet know what kind of power it had.</a:t>
            </a:r>
          </a:p>
          <a:p>
            <a:endParaRPr lang="en-US" dirty="0"/>
          </a:p>
          <a:p>
            <a:r>
              <a:rPr lang="en-US" dirty="0" smtClean="0"/>
              <a:t>Then all the gods went to their thrones, </a:t>
            </a:r>
          </a:p>
          <a:p>
            <a:r>
              <a:rPr lang="en-US" dirty="0" smtClean="0"/>
              <a:t>Those holy, holy gods, and came to a decision:</a:t>
            </a:r>
          </a:p>
          <a:p>
            <a:r>
              <a:rPr lang="en-US" dirty="0" smtClean="0"/>
              <a:t>They named the night and hours, the morning, the midday,</a:t>
            </a:r>
          </a:p>
          <a:p>
            <a:r>
              <a:rPr lang="en-US" dirty="0" smtClean="0"/>
              <a:t>The afternoon and evening, so they could tell time.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54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Fates and first murder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149" y="2084440"/>
            <a:ext cx="11572568" cy="453267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Three wise women live there, by that well under the tree.</a:t>
            </a:r>
          </a:p>
          <a:p>
            <a:r>
              <a:rPr lang="en-US" dirty="0" err="1" smtClean="0"/>
              <a:t>Urth</a:t>
            </a:r>
            <a:r>
              <a:rPr lang="en-US" dirty="0" smtClean="0"/>
              <a:t> is named one, another is </a:t>
            </a:r>
            <a:r>
              <a:rPr lang="en-US" dirty="0" err="1" smtClean="0"/>
              <a:t>Verthandi</a:t>
            </a:r>
            <a:r>
              <a:rPr lang="en-US" dirty="0" smtClean="0"/>
              <a:t>, the third is named </a:t>
            </a:r>
            <a:r>
              <a:rPr lang="en-US" dirty="0" err="1" smtClean="0"/>
              <a:t>Skuld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carve men’s fates, they determine destiny’s laws,</a:t>
            </a:r>
          </a:p>
          <a:p>
            <a:r>
              <a:rPr lang="en-US" dirty="0" smtClean="0"/>
              <a:t>They choose the lifespan of every human child, and how each life will end.</a:t>
            </a:r>
          </a:p>
          <a:p>
            <a:endParaRPr lang="en-US" dirty="0"/>
          </a:p>
          <a:p>
            <a:r>
              <a:rPr lang="en-US" dirty="0" smtClean="0"/>
              <a:t>I remember the first murder ever in the world,</a:t>
            </a:r>
          </a:p>
          <a:p>
            <a:r>
              <a:rPr lang="en-US" dirty="0" smtClean="0"/>
              <a:t>When </a:t>
            </a:r>
            <a:r>
              <a:rPr lang="en-US" dirty="0" err="1"/>
              <a:t>G</a:t>
            </a:r>
            <a:r>
              <a:rPr lang="en-US" dirty="0" err="1" smtClean="0"/>
              <a:t>ullveig</a:t>
            </a:r>
            <a:r>
              <a:rPr lang="en-US" dirty="0" smtClean="0"/>
              <a:t> was pierced by spears and burned in Odin’s hall.</a:t>
            </a:r>
          </a:p>
          <a:p>
            <a:r>
              <a:rPr lang="en-US" dirty="0" smtClean="0"/>
              <a:t>They burned her three times, she was reborn three times;</a:t>
            </a:r>
          </a:p>
          <a:p>
            <a:r>
              <a:rPr lang="en-US" dirty="0" smtClean="0"/>
              <a:t>Often killed—not a few times!—still she would live again. </a:t>
            </a:r>
          </a:p>
          <a:p>
            <a:endParaRPr lang="en-US" dirty="0"/>
          </a:p>
          <a:p>
            <a:r>
              <a:rPr lang="en-US" dirty="0" smtClean="0"/>
              <a:t>[theory that she is Freya and was led to corruption by love of gold; she may have caused war between </a:t>
            </a:r>
            <a:r>
              <a:rPr lang="en-US" dirty="0" err="1" smtClean="0"/>
              <a:t>Aesir</a:t>
            </a:r>
            <a:r>
              <a:rPr lang="en-US" dirty="0" smtClean="0"/>
              <a:t> and Vanir]</a:t>
            </a:r>
          </a:p>
        </p:txBody>
      </p:sp>
    </p:spTree>
    <p:extLst>
      <p:ext uri="{BB962C8B-B14F-4D97-AF65-F5344CB8AC3E}">
        <p14:creationId xmlns:p14="http://schemas.microsoft.com/office/powerpoint/2010/main" val="962581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of Violence and Deceit will Come (Hesiod)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246208" cy="4339230"/>
          </a:xfrm>
        </p:spPr>
        <p:txBody>
          <a:bodyPr/>
          <a:lstStyle/>
          <a:p>
            <a:r>
              <a:rPr lang="en-US" dirty="0" smtClean="0"/>
              <a:t>Brothers will fight one another and kill one another,</a:t>
            </a:r>
          </a:p>
          <a:p>
            <a:r>
              <a:rPr lang="en-US" dirty="0" smtClean="0"/>
              <a:t>Cousins will break peace with one another,</a:t>
            </a:r>
          </a:p>
          <a:p>
            <a:r>
              <a:rPr lang="en-US" dirty="0" smtClean="0"/>
              <a:t>The world will be a hard place to live in.</a:t>
            </a:r>
          </a:p>
          <a:p>
            <a:r>
              <a:rPr lang="en-US" dirty="0" smtClean="0"/>
              <a:t>It will be an age of adultery, an age of the axe, an age of the sword,</a:t>
            </a:r>
          </a:p>
          <a:p>
            <a:r>
              <a:rPr lang="en-US" dirty="0" smtClean="0"/>
              <a:t>An age of storms, an age of wolves, shields will be cloven.</a:t>
            </a:r>
          </a:p>
          <a:p>
            <a:r>
              <a:rPr lang="en-US" dirty="0" smtClean="0"/>
              <a:t>Before the world sinks in the sea, there will be no man left who is true to another.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06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Monsters and Giants will Attack </a:t>
            </a:r>
            <a:r>
              <a:rPr lang="en-US" dirty="0" err="1" smtClean="0"/>
              <a:t>Asgard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098724" cy="4319566"/>
          </a:xfrm>
        </p:spPr>
        <p:txBody>
          <a:bodyPr/>
          <a:lstStyle/>
          <a:p>
            <a:r>
              <a:rPr lang="en-US" dirty="0" err="1" smtClean="0"/>
              <a:t>Hrym</a:t>
            </a:r>
            <a:r>
              <a:rPr lang="en-US" dirty="0"/>
              <a:t> </a:t>
            </a:r>
            <a:r>
              <a:rPr lang="en-US" dirty="0" smtClean="0"/>
              <a:t>[Giant leader] advances from the east with a shield before him</a:t>
            </a:r>
          </a:p>
          <a:p>
            <a:r>
              <a:rPr lang="en-US" dirty="0" smtClean="0"/>
              <a:t>And the Midgard-serpent is in a monstrous rage.</a:t>
            </a:r>
          </a:p>
          <a:p>
            <a:r>
              <a:rPr lang="en-US" dirty="0" smtClean="0"/>
              <a:t>The serpent beats the waves and the eagle screams eagerly,</a:t>
            </a:r>
          </a:p>
          <a:p>
            <a:r>
              <a:rPr lang="en-US" dirty="0" smtClean="0"/>
              <a:t>Splitting the corpses with its pale beak.</a:t>
            </a:r>
          </a:p>
          <a:p>
            <a:r>
              <a:rPr lang="en-US" dirty="0" err="1" smtClean="0"/>
              <a:t>Naglfar</a:t>
            </a:r>
            <a:r>
              <a:rPr lang="en-US" dirty="0" smtClean="0"/>
              <a:t>, the giants’ ship, is released.</a:t>
            </a:r>
          </a:p>
          <a:p>
            <a:endParaRPr lang="en-US" dirty="0"/>
          </a:p>
          <a:p>
            <a:r>
              <a:rPr lang="en-US" dirty="0" smtClean="0"/>
              <a:t>The ship </a:t>
            </a:r>
            <a:r>
              <a:rPr lang="en-US" dirty="0" err="1" smtClean="0"/>
              <a:t>sailes</a:t>
            </a:r>
            <a:r>
              <a:rPr lang="en-US" dirty="0" smtClean="0"/>
              <a:t> from the east, beatings giants over the sea,</a:t>
            </a:r>
          </a:p>
          <a:p>
            <a:r>
              <a:rPr lang="en-US" dirty="0" smtClean="0"/>
              <a:t>And Loki is its captain. The giants are coming</a:t>
            </a:r>
          </a:p>
          <a:p>
            <a:r>
              <a:rPr lang="en-US" dirty="0" smtClean="0"/>
              <a:t>Together with Fenrir, and Loki too with them on that voyage.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41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Doom and Renewal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2202426"/>
            <a:ext cx="11700388" cy="4655573"/>
          </a:xfrm>
        </p:spPr>
        <p:txBody>
          <a:bodyPr/>
          <a:lstStyle/>
          <a:p>
            <a:r>
              <a:rPr lang="en-US" dirty="0" smtClean="0"/>
              <a:t>Thor will kill </a:t>
            </a:r>
            <a:r>
              <a:rPr lang="en-US" dirty="0" err="1" smtClean="0"/>
              <a:t>Hyrm</a:t>
            </a:r>
            <a:r>
              <a:rPr lang="en-US" dirty="0" smtClean="0"/>
              <a:t> but die from venom of the serpent; Fenrir will kill Odin.</a:t>
            </a:r>
          </a:p>
          <a:p>
            <a:r>
              <a:rPr lang="en-US" dirty="0" smtClean="0"/>
              <a:t>“I see the earth rise a second time from out of the sea, green once more.</a:t>
            </a:r>
          </a:p>
          <a:p>
            <a:r>
              <a:rPr lang="en-US" dirty="0" smtClean="0"/>
              <a:t>Waterfalls flow, and eagles fly overhead,</a:t>
            </a:r>
          </a:p>
          <a:p>
            <a:r>
              <a:rPr lang="en-US" dirty="0" smtClean="0"/>
              <a:t>Hunting for fish among the mountain peaks.</a:t>
            </a:r>
          </a:p>
          <a:p>
            <a:endParaRPr lang="en-US" dirty="0"/>
          </a:p>
          <a:p>
            <a:r>
              <a:rPr lang="en-US" dirty="0" smtClean="0"/>
              <a:t>Fields will bear harvest without labor, all sickness will disappear,</a:t>
            </a:r>
          </a:p>
          <a:p>
            <a:r>
              <a:rPr lang="en-US" dirty="0" smtClean="0"/>
              <a:t>Balder will come back. </a:t>
            </a:r>
            <a:r>
              <a:rPr lang="en-US" dirty="0" err="1" smtClean="0"/>
              <a:t>Hoth</a:t>
            </a:r>
            <a:r>
              <a:rPr lang="en-US" dirty="0" smtClean="0"/>
              <a:t> and Balder will live in Odin’s hall,</a:t>
            </a:r>
          </a:p>
          <a:p>
            <a:r>
              <a:rPr lang="en-US" dirty="0" smtClean="0"/>
              <a:t>As well as other gods. </a:t>
            </a:r>
            <a:endParaRPr lang="en-US" dirty="0"/>
          </a:p>
          <a:p>
            <a:r>
              <a:rPr lang="en-US" dirty="0" smtClean="0"/>
              <a:t>Have you learned enough yet, </a:t>
            </a:r>
            <a:r>
              <a:rPr lang="en-US" dirty="0" err="1" smtClean="0"/>
              <a:t>Allfather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4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Havamal</a:t>
            </a:r>
            <a:r>
              <a:rPr lang="en-US" i="1" dirty="0" smtClean="0"/>
              <a:t> </a:t>
            </a:r>
            <a:r>
              <a:rPr lang="en-US" dirty="0" smtClean="0"/>
              <a:t>(The counsel of Odin, One-eyed)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" y="2123768"/>
            <a:ext cx="11670891" cy="466048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Story of Hospitality</a:t>
            </a:r>
          </a:p>
          <a:p>
            <a:r>
              <a:rPr lang="en-US" dirty="0" smtClean="0"/>
              <a:t>Advice on how to be a good guest (and live)</a:t>
            </a:r>
          </a:p>
          <a:p>
            <a:r>
              <a:rPr lang="en-US" dirty="0" smtClean="0"/>
              <a:t>Implied threat of both host and guest</a:t>
            </a:r>
          </a:p>
          <a:p>
            <a:r>
              <a:rPr lang="en-US" dirty="0" smtClean="0"/>
              <a:t>Avoid alcohol, talking too much, gluttony, laughter (not trustworthy), ridicule, gossip, and don’t stay too long!</a:t>
            </a:r>
          </a:p>
          <a:p>
            <a:r>
              <a:rPr lang="en-US" dirty="0" smtClean="0"/>
              <a:t>Friendship: repay friendship and be generous to friends</a:t>
            </a:r>
          </a:p>
          <a:p>
            <a:r>
              <a:rPr lang="en-US" dirty="0" smtClean="0"/>
              <a:t>Speak openly with friends and give gifts and visit often.</a:t>
            </a:r>
          </a:p>
          <a:p>
            <a:r>
              <a:rPr lang="en-US" dirty="0" smtClean="0"/>
              <a:t>Warning against false friends</a:t>
            </a:r>
          </a:p>
          <a:p>
            <a:r>
              <a:rPr lang="en-US" dirty="0" smtClean="0"/>
              <a:t>Advice: rise early, live moderately, work hard</a:t>
            </a:r>
          </a:p>
          <a:p>
            <a:r>
              <a:rPr lang="en-US" dirty="0" smtClean="0"/>
              <a:t>Death is inevitable: what never dies is reputation (77)</a:t>
            </a:r>
          </a:p>
          <a:p>
            <a:r>
              <a:rPr lang="en-US" dirty="0" smtClean="0"/>
              <a:t>Beware women and love</a:t>
            </a:r>
          </a:p>
          <a:p>
            <a:r>
              <a:rPr lang="en-US" dirty="0" smtClean="0"/>
              <a:t>Respect beggars and wanderers: fear their curse!</a:t>
            </a:r>
          </a:p>
          <a:p>
            <a:r>
              <a:rPr lang="en-US" dirty="0" smtClean="0"/>
              <a:t>Ends with 18 spells that will make you prosperous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9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D7F6F0-57F7-471D-B875-E8C1B54C6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Poetic Edda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42D93C-6B39-49C1-8186-8ACE015A2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225" y="2095500"/>
            <a:ext cx="11610975" cy="46291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Old Norse language</a:t>
            </a:r>
          </a:p>
          <a:p>
            <a:r>
              <a:rPr lang="en-US" dirty="0"/>
              <a:t>Source of most stories about Norse gods including Odin, Thor and Loki, and Viking heroes like </a:t>
            </a:r>
            <a:r>
              <a:rPr lang="en-US" dirty="0" err="1"/>
              <a:t>Sigurth</a:t>
            </a:r>
            <a:r>
              <a:rPr lang="en-US" dirty="0"/>
              <a:t>, his wife </a:t>
            </a:r>
            <a:r>
              <a:rPr lang="en-US" dirty="0" err="1"/>
              <a:t>Guthrun</a:t>
            </a:r>
            <a:r>
              <a:rPr lang="en-US" dirty="0"/>
              <a:t>, and her brothers Gunnar and </a:t>
            </a:r>
            <a:r>
              <a:rPr lang="en-US" dirty="0" err="1"/>
              <a:t>Hogni</a:t>
            </a:r>
            <a:endParaRPr lang="en-US" dirty="0"/>
          </a:p>
          <a:p>
            <a:r>
              <a:rPr lang="en-US" dirty="0"/>
              <a:t>From Medieval Scandinavia and Viking Age (800-1100 AD)</a:t>
            </a:r>
          </a:p>
          <a:p>
            <a:r>
              <a:rPr lang="en-US" dirty="0"/>
              <a:t>Uses stock phrases: formulas and themes</a:t>
            </a:r>
          </a:p>
          <a:p>
            <a:r>
              <a:rPr lang="en-US" dirty="0"/>
              <a:t>Theme of feeding </a:t>
            </a:r>
            <a:r>
              <a:rPr lang="en-US" dirty="0" err="1"/>
              <a:t>scavangers</a:t>
            </a:r>
            <a:r>
              <a:rPr lang="en-US" dirty="0"/>
              <a:t>, ravens and eagles and wolves, which portends success</a:t>
            </a:r>
          </a:p>
          <a:p>
            <a:r>
              <a:rPr lang="en-US" dirty="0" smtClean="0"/>
              <a:t>Wisdom</a:t>
            </a:r>
            <a:r>
              <a:rPr lang="en-US" dirty="0"/>
              <a:t>; deep knowledge of past and future and nature </a:t>
            </a:r>
          </a:p>
          <a:p>
            <a:r>
              <a:rPr lang="en-US" dirty="0"/>
              <a:t>Poetry: no rhyme; no consistent number of syllables</a:t>
            </a:r>
          </a:p>
          <a:p>
            <a:r>
              <a:rPr lang="en-US" dirty="0"/>
              <a:t>Alliteration and </a:t>
            </a:r>
            <a:r>
              <a:rPr lang="en-US" dirty="0" err="1"/>
              <a:t>and</a:t>
            </a:r>
            <a:r>
              <a:rPr lang="en-US" dirty="0"/>
              <a:t> number of stressed syllables in a line</a:t>
            </a:r>
          </a:p>
          <a:p>
            <a:r>
              <a:rPr lang="en-US" dirty="0"/>
              <a:t>Meter is called </a:t>
            </a:r>
            <a:r>
              <a:rPr lang="en-US" i="1" dirty="0" err="1"/>
              <a:t>fornyrthislag</a:t>
            </a:r>
            <a:r>
              <a:rPr lang="en-US" dirty="0"/>
              <a:t>, “meter for ancient sayings”: two stressed syllables, one of which alliterates with one syllable in paired line.</a:t>
            </a:r>
          </a:p>
        </p:txBody>
      </p:sp>
    </p:spTree>
    <p:extLst>
      <p:ext uri="{BB962C8B-B14F-4D97-AF65-F5344CB8AC3E}">
        <p14:creationId xmlns:p14="http://schemas.microsoft.com/office/powerpoint/2010/main" val="16621044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Odin visits a Giant, Riddle Weaver in </a:t>
            </a:r>
            <a:r>
              <a:rPr lang="en-US" i="1" dirty="0" err="1" smtClean="0"/>
              <a:t>Vafthruthnismal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and riddles</a:t>
            </a:r>
          </a:p>
          <a:p>
            <a:r>
              <a:rPr lang="en-US" dirty="0" smtClean="0"/>
              <a:t>Hospitality is dangerous</a:t>
            </a:r>
          </a:p>
          <a:p>
            <a:r>
              <a:rPr lang="en-US" dirty="0" smtClean="0"/>
              <a:t>Both are wise and know much</a:t>
            </a:r>
          </a:p>
          <a:p>
            <a:endParaRPr lang="en-US" dirty="0"/>
          </a:p>
          <a:p>
            <a:r>
              <a:rPr lang="en-US" dirty="0" smtClean="0"/>
              <a:t>Riddle Weaver judges Odin </a:t>
            </a:r>
            <a:r>
              <a:rPr lang="en-US" smtClean="0"/>
              <a:t>“wisest of all”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8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DEE22E-87C9-4067-B434-A033A559C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2BBCDB5-8537-4B4B-87F7-255357082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425829" cy="4111552"/>
          </a:xfrm>
        </p:spPr>
        <p:txBody>
          <a:bodyPr/>
          <a:lstStyle/>
          <a:p>
            <a:r>
              <a:rPr lang="en-US" dirty="0"/>
              <a:t>Composed by Icelandic man, Snorri Sturluson</a:t>
            </a:r>
          </a:p>
          <a:p>
            <a:r>
              <a:rPr lang="en-US" dirty="0"/>
              <a:t>Codex </a:t>
            </a:r>
            <a:r>
              <a:rPr lang="en-US" dirty="0" err="1"/>
              <a:t>Regius</a:t>
            </a:r>
            <a:r>
              <a:rPr lang="en-US" dirty="0"/>
              <a:t>, 1270 AD</a:t>
            </a:r>
          </a:p>
          <a:p>
            <a:r>
              <a:rPr lang="en-US" dirty="0"/>
              <a:t>Poems were traditional and predated Snorri by as much as 300 years, prior to Christianization</a:t>
            </a:r>
          </a:p>
          <a:p>
            <a:r>
              <a:rPr lang="en-US" dirty="0"/>
              <a:t>Iceland converts around 1000 AD; Norway 995-1020</a:t>
            </a:r>
          </a:p>
          <a:p>
            <a:r>
              <a:rPr lang="en-US" dirty="0"/>
              <a:t>Yet these stories, unlike Beowulf, give no indication of Christianity at all </a:t>
            </a:r>
          </a:p>
        </p:txBody>
      </p:sp>
    </p:spTree>
    <p:extLst>
      <p:ext uri="{BB962C8B-B14F-4D97-AF65-F5344CB8AC3E}">
        <p14:creationId xmlns:p14="http://schemas.microsoft.com/office/powerpoint/2010/main" val="250245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E56312-11A4-4D39-8656-86DA81B5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Heimdall and Creation of Men (</a:t>
            </a:r>
            <a:r>
              <a:rPr lang="en-US" dirty="0" err="1"/>
              <a:t>Voluspa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167E04-A825-42F9-8485-81997E287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42" y="2153265"/>
            <a:ext cx="11208773" cy="460149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Heimdall, watcher of Gods, guarded Bifrost, Rainbow bridge to </a:t>
            </a:r>
            <a:r>
              <a:rPr lang="en-US" dirty="0" err="1"/>
              <a:t>Asgard</a:t>
            </a:r>
            <a:r>
              <a:rPr lang="en-US" dirty="0"/>
              <a:t>, home of the gods</a:t>
            </a:r>
          </a:p>
          <a:p>
            <a:r>
              <a:rPr lang="en-US" dirty="0"/>
              <a:t>Shines brighter than any god and has gold teeth</a:t>
            </a:r>
          </a:p>
          <a:p>
            <a:r>
              <a:rPr lang="en-US" dirty="0"/>
              <a:t>Kept the Gjallarhorn, which could be heard through heaven and earth and would summon gods to battle the Giants at </a:t>
            </a:r>
            <a:r>
              <a:rPr lang="en-US" dirty="0" err="1"/>
              <a:t>Ragnarok</a:t>
            </a:r>
            <a:r>
              <a:rPr lang="en-US" dirty="0"/>
              <a:t> (end of world)</a:t>
            </a:r>
          </a:p>
          <a:p>
            <a:r>
              <a:rPr lang="en-US" dirty="0"/>
              <a:t>Story that he travelled among men and stayed with three couples, sleeping with their wives; impregnated by him, the children formed the three classes.</a:t>
            </a:r>
          </a:p>
          <a:p>
            <a:endParaRPr lang="en-US" dirty="0"/>
          </a:p>
          <a:p>
            <a:r>
              <a:rPr lang="en-US" dirty="0"/>
              <a:t>“Heed my words, </a:t>
            </a:r>
          </a:p>
          <a:p>
            <a:pPr marL="0" indent="0">
              <a:buNone/>
            </a:pPr>
            <a:r>
              <a:rPr lang="en-US" dirty="0"/>
              <a:t>All classes of men,</a:t>
            </a:r>
          </a:p>
          <a:p>
            <a:pPr marL="0" indent="0">
              <a:buNone/>
            </a:pPr>
            <a:r>
              <a:rPr lang="en-US" dirty="0"/>
              <a:t>You greater and lesser</a:t>
            </a:r>
          </a:p>
          <a:p>
            <a:pPr marL="0" indent="0">
              <a:buNone/>
            </a:pPr>
            <a:r>
              <a:rPr lang="en-US" dirty="0"/>
              <a:t>Children of Heimdall.”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468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D284C5-D5BA-40B6-8190-C226318A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Viking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4FA315-D38B-44E2-964F-4677DE445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959229" cy="4263952"/>
          </a:xfrm>
        </p:spPr>
        <p:txBody>
          <a:bodyPr>
            <a:normAutofit/>
          </a:bodyPr>
          <a:lstStyle/>
          <a:p>
            <a:r>
              <a:rPr lang="en-US" dirty="0"/>
              <a:t>Aggressive, warlike attitude in gods and men was prized</a:t>
            </a:r>
          </a:p>
          <a:p>
            <a:r>
              <a:rPr lang="en-US" dirty="0"/>
              <a:t>Fighting over scarce resources, even against one’s neighbor’s, was honorable if it advanced one’s wealth</a:t>
            </a:r>
          </a:p>
          <a:p>
            <a:r>
              <a:rPr lang="en-US" dirty="0"/>
              <a:t>Ethics was based on gaining honor and avoiding shame</a:t>
            </a:r>
          </a:p>
          <a:p>
            <a:r>
              <a:rPr lang="en-US" dirty="0"/>
              <a:t>Honor gained by courage in battle, hard work on farm or ship, and returning violence to enemies who harm friend and family</a:t>
            </a:r>
          </a:p>
          <a:p>
            <a:r>
              <a:rPr lang="en-US" dirty="0"/>
              <a:t>Feuding was central to family and culture</a:t>
            </a:r>
          </a:p>
          <a:p>
            <a:r>
              <a:rPr lang="en-US" dirty="0"/>
              <a:t>Words/promises were absolutely binding: </a:t>
            </a:r>
            <a:r>
              <a:rPr lang="en-US" dirty="0" err="1"/>
              <a:t>eg.</a:t>
            </a:r>
            <a:r>
              <a:rPr lang="en-US" dirty="0"/>
              <a:t>, Loki tolerated </a:t>
            </a:r>
            <a:r>
              <a:rPr lang="en-US" dirty="0" err="1"/>
              <a:t>bec</a:t>
            </a:r>
            <a:r>
              <a:rPr lang="en-US" dirty="0"/>
              <a:t> Odin’s oath that he would never drink unless Loki also served (</a:t>
            </a:r>
            <a:r>
              <a:rPr lang="en-US" i="1" dirty="0" err="1"/>
              <a:t>Lokasenna</a:t>
            </a:r>
            <a:r>
              <a:rPr lang="en-US" dirty="0"/>
              <a:t> 9-10)</a:t>
            </a:r>
          </a:p>
          <a:p>
            <a:r>
              <a:rPr lang="en-US" dirty="0"/>
              <a:t>Rigid Class Structure: Nobles, freemen, slaves and peasants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653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C7E1DE-8746-40A4-AD57-4496088A1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51F65D-33B3-4B7E-B75B-86507CC6F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126" y="1943100"/>
            <a:ext cx="11430000" cy="47529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Each being has an inevitable, fixed date for death, decided by goddesses of fate called the Norms.</a:t>
            </a:r>
          </a:p>
          <a:p>
            <a:r>
              <a:rPr lang="en-US" dirty="0" err="1"/>
              <a:t>Sigurth</a:t>
            </a:r>
            <a:r>
              <a:rPr lang="en-US" dirty="0"/>
              <a:t> discounts Dragon’s threats in </a:t>
            </a:r>
            <a:r>
              <a:rPr lang="en-US" i="1" dirty="0" err="1"/>
              <a:t>Fafnismal</a:t>
            </a:r>
            <a:r>
              <a:rPr lang="en-US" dirty="0"/>
              <a:t>:</a:t>
            </a:r>
          </a:p>
          <a:p>
            <a:r>
              <a:rPr lang="en-US" dirty="0"/>
              <a:t>“Every man will manage his own wealth </a:t>
            </a:r>
            <a:r>
              <a:rPr lang="en-US" dirty="0" err="1"/>
              <a:t>til</a:t>
            </a:r>
            <a:r>
              <a:rPr lang="en-US" dirty="0"/>
              <a:t> his fated death-day, but there is a time when each one of us leaves here for Hel.”</a:t>
            </a:r>
          </a:p>
          <a:p>
            <a:r>
              <a:rPr lang="en-US" dirty="0" err="1"/>
              <a:t>Sorli</a:t>
            </a:r>
            <a:r>
              <a:rPr lang="en-US" dirty="0"/>
              <a:t> in </a:t>
            </a:r>
            <a:r>
              <a:rPr lang="en-US" dirty="0" err="1"/>
              <a:t>Hamthismal</a:t>
            </a:r>
            <a:r>
              <a:rPr lang="en-US" dirty="0"/>
              <a:t>:</a:t>
            </a:r>
          </a:p>
          <a:p>
            <a:r>
              <a:rPr lang="en-US" dirty="0"/>
              <a:t>“But we fought well, we stand over sword-torn Gothic corpses and set a table for the eagles. We earned honor here, though we are fated to die today—a man will not live one day longer than the </a:t>
            </a:r>
            <a:r>
              <a:rPr lang="en-US" dirty="0" err="1"/>
              <a:t>Norns</a:t>
            </a:r>
            <a:r>
              <a:rPr lang="en-US" dirty="0"/>
              <a:t> have decided.”</a:t>
            </a:r>
          </a:p>
          <a:p>
            <a:r>
              <a:rPr lang="en-US" dirty="0" err="1"/>
              <a:t>Norns</a:t>
            </a:r>
            <a:r>
              <a:rPr lang="en-US" dirty="0"/>
              <a:t> sit at root of Yggdrasil (Ash tree that connects 9 worlds). Names are </a:t>
            </a:r>
            <a:r>
              <a:rPr lang="en-US" dirty="0" err="1"/>
              <a:t>Urd</a:t>
            </a:r>
            <a:r>
              <a:rPr lang="en-US" dirty="0"/>
              <a:t> (What was), </a:t>
            </a:r>
            <a:r>
              <a:rPr lang="en-US" dirty="0" err="1"/>
              <a:t>Verdandi</a:t>
            </a:r>
            <a:r>
              <a:rPr lang="en-US" dirty="0"/>
              <a:t> (What is coming to be), and </a:t>
            </a:r>
            <a:r>
              <a:rPr lang="en-US" dirty="0" err="1"/>
              <a:t>Skuld</a:t>
            </a:r>
            <a:r>
              <a:rPr lang="en-US" dirty="0"/>
              <a:t> (What shall be).</a:t>
            </a:r>
          </a:p>
          <a:p>
            <a:r>
              <a:rPr lang="en-US" dirty="0"/>
              <a:t>Fate creates sense of inevitability yet Gods and Heroes battle it courageously </a:t>
            </a:r>
            <a:r>
              <a:rPr lang="en-US" dirty="0" err="1"/>
              <a:t>eventhough</a:t>
            </a:r>
            <a:r>
              <a:rPr lang="en-US" dirty="0"/>
              <a:t> they know it cannot be changed.</a:t>
            </a:r>
          </a:p>
        </p:txBody>
      </p:sp>
    </p:spTree>
    <p:extLst>
      <p:ext uri="{BB962C8B-B14F-4D97-AF65-F5344CB8AC3E}">
        <p14:creationId xmlns:p14="http://schemas.microsoft.com/office/powerpoint/2010/main" val="2818909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43C04-DE50-4A87-8793-B22C7EC31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Odin, </a:t>
            </a:r>
            <a:r>
              <a:rPr lang="en-US" dirty="0" err="1"/>
              <a:t>Allfather</a:t>
            </a:r>
            <a:r>
              <a:rPr lang="en-US" dirty="0"/>
              <a:t>, leads the Gods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6E2A2BF-0716-4EB9-B12D-AA96C1C0B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2182762"/>
            <a:ext cx="11503742" cy="4385186"/>
          </a:xfrm>
        </p:spPr>
        <p:txBody>
          <a:bodyPr/>
          <a:lstStyle/>
          <a:p>
            <a:r>
              <a:rPr lang="en-US" dirty="0"/>
              <a:t>He knows his fate and that of </a:t>
            </a:r>
            <a:r>
              <a:rPr lang="en-US" dirty="0" err="1"/>
              <a:t>of</a:t>
            </a:r>
            <a:r>
              <a:rPr lang="en-US" dirty="0"/>
              <a:t> the gods to die at </a:t>
            </a:r>
            <a:r>
              <a:rPr lang="en-US" dirty="0" err="1"/>
              <a:t>Ragnarak</a:t>
            </a:r>
            <a:r>
              <a:rPr lang="en-US" dirty="0"/>
              <a:t> from prophecy in </a:t>
            </a:r>
            <a:r>
              <a:rPr lang="en-US" i="1" dirty="0" err="1"/>
              <a:t>Voluspa</a:t>
            </a:r>
            <a:endParaRPr lang="en-US" i="1" dirty="0"/>
          </a:p>
          <a:p>
            <a:r>
              <a:rPr lang="en-US" dirty="0"/>
              <a:t>Seeks wisdom in hopes of postponing </a:t>
            </a:r>
            <a:r>
              <a:rPr lang="en-US" dirty="0" err="1"/>
              <a:t>Ragnarak</a:t>
            </a:r>
            <a:endParaRPr lang="en-US" dirty="0"/>
          </a:p>
          <a:p>
            <a:r>
              <a:rPr lang="en-US" dirty="0"/>
              <a:t>Sacrifices his eye in well of </a:t>
            </a:r>
            <a:r>
              <a:rPr lang="en-US" dirty="0" err="1"/>
              <a:t>Mimir</a:t>
            </a:r>
            <a:r>
              <a:rPr lang="en-US" dirty="0"/>
              <a:t> (at root of Yggdrasil) in exchange for a drink of its wisdom-granting waters (</a:t>
            </a:r>
            <a:r>
              <a:rPr lang="en-US" i="1" dirty="0" err="1"/>
              <a:t>Voluspa</a:t>
            </a:r>
            <a:r>
              <a:rPr lang="en-US" dirty="0"/>
              <a:t> 28)</a:t>
            </a:r>
          </a:p>
          <a:p>
            <a:r>
              <a:rPr lang="en-US" dirty="0"/>
              <a:t>Sacrifices himself on Yggdrasil in order to learn the runes, powerful spells (</a:t>
            </a:r>
            <a:r>
              <a:rPr lang="en-US" i="1" dirty="0" err="1"/>
              <a:t>Havamal</a:t>
            </a:r>
            <a:r>
              <a:rPr lang="en-US" i="1" dirty="0"/>
              <a:t>, </a:t>
            </a:r>
            <a:r>
              <a:rPr lang="en-US" dirty="0"/>
              <a:t>138-41)</a:t>
            </a:r>
          </a:p>
        </p:txBody>
      </p:sp>
    </p:spTree>
    <p:extLst>
      <p:ext uri="{BB962C8B-B14F-4D97-AF65-F5344CB8AC3E}">
        <p14:creationId xmlns:p14="http://schemas.microsoft.com/office/powerpoint/2010/main" val="988707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2582576-6322-477D-9C5A-5310FC1FB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Odin, Valkyries and Valhalla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05DE087-594D-4458-9806-1A24314CD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93424"/>
          </a:xfrm>
        </p:spPr>
        <p:txBody>
          <a:bodyPr/>
          <a:lstStyle/>
          <a:p>
            <a:r>
              <a:rPr lang="en-US" dirty="0"/>
              <a:t>Odin travels Midgard (human realm) causing battles and granting favors to warriors</a:t>
            </a:r>
          </a:p>
          <a:p>
            <a:r>
              <a:rPr lang="en-US" dirty="0"/>
              <a:t>Valkyries (human women with power of flight) bring men who die in battle to his hall, Valhalla (“The hall of men killed in battle) in </a:t>
            </a:r>
            <a:r>
              <a:rPr lang="en-US" dirty="0" err="1"/>
              <a:t>Asgard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 Valhalla, </a:t>
            </a:r>
            <a:r>
              <a:rPr lang="en-US" dirty="0" smtClean="0"/>
              <a:t>warriors (</a:t>
            </a:r>
            <a:r>
              <a:rPr lang="en-US" dirty="0" err="1" smtClean="0"/>
              <a:t>Einherjar</a:t>
            </a:r>
            <a:r>
              <a:rPr lang="en-US" dirty="0" smtClean="0"/>
              <a:t>: “Those who fight alone”) </a:t>
            </a:r>
            <a:r>
              <a:rPr lang="en-US" dirty="0"/>
              <a:t>fight and kill each other all day and are resurrected in evening for a feast</a:t>
            </a:r>
          </a:p>
          <a:p>
            <a:r>
              <a:rPr lang="en-US" dirty="0"/>
              <a:t>This reinforced courage in battle since the only way to join Odin in Valhalla was to die in battle</a:t>
            </a:r>
          </a:p>
        </p:txBody>
      </p:sp>
    </p:spTree>
    <p:extLst>
      <p:ext uri="{BB962C8B-B14F-4D97-AF65-F5344CB8AC3E}">
        <p14:creationId xmlns:p14="http://schemas.microsoft.com/office/powerpoint/2010/main" val="150564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DEFF09-BF6C-4822-B060-048B5497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Aesir</a:t>
            </a:r>
            <a:r>
              <a:rPr lang="en-US" dirty="0"/>
              <a:t>: Clan of Gods descended from Odin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540181B-A8DC-4EA2-AFA4-4A5CF3C46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1511679" cy="4521127"/>
          </a:xfrm>
        </p:spPr>
        <p:txBody>
          <a:bodyPr/>
          <a:lstStyle/>
          <a:p>
            <a:r>
              <a:rPr lang="en-US" dirty="0"/>
              <a:t>Wife, Frigg: </a:t>
            </a:r>
          </a:p>
          <a:p>
            <a:r>
              <a:rPr lang="en-US" dirty="0"/>
              <a:t>Sons, Balder and </a:t>
            </a:r>
            <a:r>
              <a:rPr lang="en-US" dirty="0" err="1"/>
              <a:t>Hoth</a:t>
            </a:r>
            <a:r>
              <a:rPr lang="en-US" dirty="0"/>
              <a:t> (blind)</a:t>
            </a:r>
          </a:p>
          <a:p>
            <a:r>
              <a:rPr lang="en-US" dirty="0"/>
              <a:t>Loki: trickster god</a:t>
            </a:r>
            <a:r>
              <a:rPr lang="en-US" dirty="0" smtClean="0"/>
              <a:t>; son of Giants but welcomed into </a:t>
            </a:r>
            <a:r>
              <a:rPr lang="en-US" dirty="0" err="1" smtClean="0"/>
              <a:t>Asgard</a:t>
            </a:r>
            <a:endParaRPr lang="en-US" dirty="0"/>
          </a:p>
          <a:p>
            <a:r>
              <a:rPr lang="en-US" dirty="0"/>
              <a:t>Frigg tries to protect Balder; </a:t>
            </a:r>
            <a:r>
              <a:rPr lang="en-US" dirty="0" smtClean="0"/>
              <a:t>Oaths </a:t>
            </a:r>
            <a:r>
              <a:rPr lang="en-US" dirty="0"/>
              <a:t>not to hurt; Exception: mistletoe; </a:t>
            </a:r>
            <a:r>
              <a:rPr lang="en-US" dirty="0" err="1"/>
              <a:t>Hoth</a:t>
            </a:r>
            <a:r>
              <a:rPr lang="en-US" dirty="0"/>
              <a:t> throws mistletoe spear and kills Balder</a:t>
            </a:r>
          </a:p>
          <a:p>
            <a:r>
              <a:rPr lang="en-US" dirty="0" err="1"/>
              <a:t>Balder’s</a:t>
            </a:r>
            <a:r>
              <a:rPr lang="en-US" dirty="0"/>
              <a:t> Resurrection: Loki sent to Hel; all the world must mourn Balder; All the world does except for a Giantess (though to be Loki in disguise); unlike Inanna, Persephone, Proserpine, Osiris, he stays among the Dead</a:t>
            </a:r>
          </a:p>
          <a:p>
            <a:r>
              <a:rPr lang="en-US" dirty="0"/>
              <a:t>Thor: son of Odin and Earth. Hero of the common man; honorable; Hammer, </a:t>
            </a:r>
            <a:r>
              <a:rPr lang="en-US" dirty="0" err="1"/>
              <a:t>Mjollnir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990978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132</TotalTime>
  <Words>1830</Words>
  <Application>Microsoft Office PowerPoint</Application>
  <PresentationFormat>Custom</PresentationFormat>
  <Paragraphs>157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Berlin</vt:lpstr>
      <vt:lpstr>The Poetic Edda</vt:lpstr>
      <vt:lpstr>The Poetic Edda</vt:lpstr>
      <vt:lpstr>Text</vt:lpstr>
      <vt:lpstr>Heimdall and Creation of Men (Voluspa)</vt:lpstr>
      <vt:lpstr>Viking Culture</vt:lpstr>
      <vt:lpstr>Fate </vt:lpstr>
      <vt:lpstr>Odin, Allfather, leads the Gods</vt:lpstr>
      <vt:lpstr>Odin, Valkyries and Valhalla</vt:lpstr>
      <vt:lpstr>Aesir: Clan of Gods descended from Odin</vt:lpstr>
      <vt:lpstr>Loki and his children</vt:lpstr>
      <vt:lpstr>Vanir Gods</vt:lpstr>
      <vt:lpstr>Voluspa “The Witch’s Prophecy”</vt:lpstr>
      <vt:lpstr>Beginning: Odin and Earth </vt:lpstr>
      <vt:lpstr>Heavens Come to Be: power of naming</vt:lpstr>
      <vt:lpstr>Fates and first murder</vt:lpstr>
      <vt:lpstr>Age of Violence and Deceit will Come (Hesiod)</vt:lpstr>
      <vt:lpstr>Monsters and Giants will Attack Asgard</vt:lpstr>
      <vt:lpstr>Doom and Renewal</vt:lpstr>
      <vt:lpstr>Havamal (The counsel of Odin, One-eyed)</vt:lpstr>
      <vt:lpstr>Odin visits a Giant, Riddle Weaver in Vafthruthnismal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Poetic Edda</dc:title>
  <dc:creator>Alan Haffa</dc:creator>
  <cp:lastModifiedBy>Alan Haffa</cp:lastModifiedBy>
  <cp:revision>23</cp:revision>
  <dcterms:created xsi:type="dcterms:W3CDTF">2019-03-05T14:46:51Z</dcterms:created>
  <dcterms:modified xsi:type="dcterms:W3CDTF">2019-03-05T17:45:55Z</dcterms:modified>
</cp:coreProperties>
</file>